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Heebo Light" pitchFamily="2" charset="-79"/>
      <p:regular r:id="rId11"/>
    </p:embeddedFont>
    <p:embeddedFont>
      <p:font typeface="Montserrat" panose="00000500000000000000" pitchFamily="2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13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16461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11204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Building a Personalized Nutritional and Workout Advisor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7770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This presentation explores the development of a personalized nutritional and workout advisor powered by machine learning and Gradio. We'll delve into the dataset, preprocessing steps, model training, and interface design.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573666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Project Introduction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Objectives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Develop a tool to provide personalized nutrition and workout advice tailored to individual needs and goals.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Goals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39685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Utilize machine learning to predict calorie requirements, recommend personalized food and exercise plans, and create an interactive Gradio interface.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25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02548" y="484108"/>
            <a:ext cx="4401741" cy="5501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300"/>
              </a:lnSpc>
              <a:buNone/>
            </a:pPr>
            <a:r>
              <a:rPr lang="en-US" sz="3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Dataset Details</a:t>
            </a:r>
            <a:endParaRPr lang="en-US" sz="3450" dirty="0"/>
          </a:p>
        </p:txBody>
      </p:sp>
      <p:sp>
        <p:nvSpPr>
          <p:cNvPr id="4" name="Shape 1"/>
          <p:cNvSpPr/>
          <p:nvPr/>
        </p:nvSpPr>
        <p:spPr>
          <a:xfrm>
            <a:off x="6102548" y="1298377"/>
            <a:ext cx="7911703" cy="6450092"/>
          </a:xfrm>
          <a:prstGeom prst="roundRect">
            <a:avLst>
              <a:gd name="adj" fmla="val 1147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110168" y="1305997"/>
            <a:ext cx="7896463" cy="50815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286143" y="1419225"/>
            <a:ext cx="3592473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Column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10238184" y="1419225"/>
            <a:ext cx="3592473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Description</a:t>
            </a:r>
            <a:endParaRPr lang="en-US" sz="1350" dirty="0"/>
          </a:p>
        </p:txBody>
      </p:sp>
      <p:sp>
        <p:nvSpPr>
          <p:cNvPr id="8" name="Shape 5"/>
          <p:cNvSpPr/>
          <p:nvPr/>
        </p:nvSpPr>
        <p:spPr>
          <a:xfrm>
            <a:off x="6110168" y="1814155"/>
            <a:ext cx="7896463" cy="50815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6286143" y="1927384"/>
            <a:ext cx="3592473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Age</a:t>
            </a: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10238184" y="1927384"/>
            <a:ext cx="3592473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User's age in years</a:t>
            </a:r>
            <a:endParaRPr lang="en-US" sz="1350" dirty="0"/>
          </a:p>
        </p:txBody>
      </p:sp>
      <p:sp>
        <p:nvSpPr>
          <p:cNvPr id="11" name="Shape 8"/>
          <p:cNvSpPr/>
          <p:nvPr/>
        </p:nvSpPr>
        <p:spPr>
          <a:xfrm>
            <a:off x="6110168" y="2322314"/>
            <a:ext cx="7896463" cy="50815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6286143" y="2435543"/>
            <a:ext cx="3592473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Gender</a:t>
            </a:r>
            <a:endParaRPr lang="en-US" sz="1350" dirty="0"/>
          </a:p>
        </p:txBody>
      </p:sp>
      <p:sp>
        <p:nvSpPr>
          <p:cNvPr id="13" name="Text 10"/>
          <p:cNvSpPr/>
          <p:nvPr/>
        </p:nvSpPr>
        <p:spPr>
          <a:xfrm>
            <a:off x="10238184" y="2435543"/>
            <a:ext cx="3592473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User's gender (Male or Female)</a:t>
            </a:r>
            <a:endParaRPr lang="en-US" sz="1350" dirty="0"/>
          </a:p>
        </p:txBody>
      </p:sp>
      <p:sp>
        <p:nvSpPr>
          <p:cNvPr id="14" name="Shape 11"/>
          <p:cNvSpPr/>
          <p:nvPr/>
        </p:nvSpPr>
        <p:spPr>
          <a:xfrm>
            <a:off x="6110168" y="2830473"/>
            <a:ext cx="7896463" cy="50815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6286143" y="2943701"/>
            <a:ext cx="3592473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Height</a:t>
            </a:r>
            <a:endParaRPr lang="en-US" sz="1350" dirty="0"/>
          </a:p>
        </p:txBody>
      </p:sp>
      <p:sp>
        <p:nvSpPr>
          <p:cNvPr id="16" name="Text 13"/>
          <p:cNvSpPr/>
          <p:nvPr/>
        </p:nvSpPr>
        <p:spPr>
          <a:xfrm>
            <a:off x="10238184" y="2943701"/>
            <a:ext cx="3592473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User's height in centimeters</a:t>
            </a:r>
            <a:endParaRPr lang="en-US" sz="1350" dirty="0"/>
          </a:p>
        </p:txBody>
      </p:sp>
      <p:sp>
        <p:nvSpPr>
          <p:cNvPr id="17" name="Shape 14"/>
          <p:cNvSpPr/>
          <p:nvPr/>
        </p:nvSpPr>
        <p:spPr>
          <a:xfrm>
            <a:off x="6110168" y="3338632"/>
            <a:ext cx="7896463" cy="50815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6286143" y="3451860"/>
            <a:ext cx="3592473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Weight</a:t>
            </a:r>
            <a:endParaRPr lang="en-US" sz="1350" dirty="0"/>
          </a:p>
        </p:txBody>
      </p:sp>
      <p:sp>
        <p:nvSpPr>
          <p:cNvPr id="19" name="Text 16"/>
          <p:cNvSpPr/>
          <p:nvPr/>
        </p:nvSpPr>
        <p:spPr>
          <a:xfrm>
            <a:off x="10238184" y="3451860"/>
            <a:ext cx="3592473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User's weight in kilograms</a:t>
            </a:r>
            <a:endParaRPr lang="en-US" sz="1350" dirty="0"/>
          </a:p>
        </p:txBody>
      </p:sp>
      <p:sp>
        <p:nvSpPr>
          <p:cNvPr id="20" name="Shape 17"/>
          <p:cNvSpPr/>
          <p:nvPr/>
        </p:nvSpPr>
        <p:spPr>
          <a:xfrm>
            <a:off x="6110168" y="3846790"/>
            <a:ext cx="7896463" cy="78986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1" name="Text 18"/>
          <p:cNvSpPr/>
          <p:nvPr/>
        </p:nvSpPr>
        <p:spPr>
          <a:xfrm>
            <a:off x="6286143" y="3960019"/>
            <a:ext cx="3592473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Activity Level</a:t>
            </a:r>
            <a:endParaRPr lang="en-US" sz="1350" dirty="0"/>
          </a:p>
        </p:txBody>
      </p:sp>
      <p:sp>
        <p:nvSpPr>
          <p:cNvPr id="22" name="Text 19"/>
          <p:cNvSpPr/>
          <p:nvPr/>
        </p:nvSpPr>
        <p:spPr>
          <a:xfrm>
            <a:off x="10238184" y="3960019"/>
            <a:ext cx="3592473" cy="5634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User's activity level (Sedentary, Lightly Active, Moderately Active, Very Active, Extra Active)</a:t>
            </a:r>
            <a:endParaRPr lang="en-US" sz="1350" dirty="0"/>
          </a:p>
        </p:txBody>
      </p:sp>
      <p:sp>
        <p:nvSpPr>
          <p:cNvPr id="23" name="Shape 20"/>
          <p:cNvSpPr/>
          <p:nvPr/>
        </p:nvSpPr>
        <p:spPr>
          <a:xfrm>
            <a:off x="6110168" y="4636651"/>
            <a:ext cx="7896463" cy="78986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4" name="Text 21"/>
          <p:cNvSpPr/>
          <p:nvPr/>
        </p:nvSpPr>
        <p:spPr>
          <a:xfrm>
            <a:off x="6286143" y="4749879"/>
            <a:ext cx="3592473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Dietary Preferences</a:t>
            </a:r>
            <a:endParaRPr lang="en-US" sz="1350" dirty="0"/>
          </a:p>
        </p:txBody>
      </p:sp>
      <p:sp>
        <p:nvSpPr>
          <p:cNvPr id="25" name="Text 22"/>
          <p:cNvSpPr/>
          <p:nvPr/>
        </p:nvSpPr>
        <p:spPr>
          <a:xfrm>
            <a:off x="10238184" y="4749879"/>
            <a:ext cx="3592473" cy="5634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User's preferred food types (Vegetarian, Vegan, Gluten-Free, etc.)</a:t>
            </a:r>
            <a:endParaRPr lang="en-US" sz="1350" dirty="0"/>
          </a:p>
        </p:txBody>
      </p:sp>
      <p:sp>
        <p:nvSpPr>
          <p:cNvPr id="26" name="Shape 23"/>
          <p:cNvSpPr/>
          <p:nvPr/>
        </p:nvSpPr>
        <p:spPr>
          <a:xfrm>
            <a:off x="6110168" y="5426512"/>
            <a:ext cx="7896463" cy="78986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7" name="Text 24"/>
          <p:cNvSpPr/>
          <p:nvPr/>
        </p:nvSpPr>
        <p:spPr>
          <a:xfrm>
            <a:off x="6286143" y="5539740"/>
            <a:ext cx="3592473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Health Conditions</a:t>
            </a:r>
            <a:endParaRPr lang="en-US" sz="1350" dirty="0"/>
          </a:p>
        </p:txBody>
      </p:sp>
      <p:sp>
        <p:nvSpPr>
          <p:cNvPr id="28" name="Text 25"/>
          <p:cNvSpPr/>
          <p:nvPr/>
        </p:nvSpPr>
        <p:spPr>
          <a:xfrm>
            <a:off x="10238184" y="5539740"/>
            <a:ext cx="3592473" cy="5634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User's pre-existing health conditions (Diabetes, Allergies, etc.)</a:t>
            </a:r>
            <a:endParaRPr lang="en-US" sz="1350" dirty="0"/>
          </a:p>
        </p:txBody>
      </p:sp>
      <p:sp>
        <p:nvSpPr>
          <p:cNvPr id="29" name="Shape 26"/>
          <p:cNvSpPr/>
          <p:nvPr/>
        </p:nvSpPr>
        <p:spPr>
          <a:xfrm>
            <a:off x="6110168" y="6216372"/>
            <a:ext cx="7896463" cy="50815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0" name="Text 27"/>
          <p:cNvSpPr/>
          <p:nvPr/>
        </p:nvSpPr>
        <p:spPr>
          <a:xfrm>
            <a:off x="6286143" y="6329601"/>
            <a:ext cx="3592473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Calorie Intake</a:t>
            </a:r>
            <a:endParaRPr lang="en-US" sz="1350" dirty="0"/>
          </a:p>
        </p:txBody>
      </p:sp>
      <p:sp>
        <p:nvSpPr>
          <p:cNvPr id="31" name="Text 28"/>
          <p:cNvSpPr/>
          <p:nvPr/>
        </p:nvSpPr>
        <p:spPr>
          <a:xfrm>
            <a:off x="10238184" y="6329601"/>
            <a:ext cx="3592473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User's daily calorie intake</a:t>
            </a:r>
            <a:endParaRPr lang="en-US" sz="1350" dirty="0"/>
          </a:p>
        </p:txBody>
      </p:sp>
      <p:sp>
        <p:nvSpPr>
          <p:cNvPr id="32" name="Shape 29"/>
          <p:cNvSpPr/>
          <p:nvPr/>
        </p:nvSpPr>
        <p:spPr>
          <a:xfrm>
            <a:off x="6110168" y="6724531"/>
            <a:ext cx="7896463" cy="50815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3" name="Text 30"/>
          <p:cNvSpPr/>
          <p:nvPr/>
        </p:nvSpPr>
        <p:spPr>
          <a:xfrm>
            <a:off x="6286143" y="6837759"/>
            <a:ext cx="3592473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Workout Frequency</a:t>
            </a:r>
            <a:endParaRPr lang="en-US" sz="1350" dirty="0"/>
          </a:p>
        </p:txBody>
      </p:sp>
      <p:sp>
        <p:nvSpPr>
          <p:cNvPr id="34" name="Text 31"/>
          <p:cNvSpPr/>
          <p:nvPr/>
        </p:nvSpPr>
        <p:spPr>
          <a:xfrm>
            <a:off x="10238184" y="6837759"/>
            <a:ext cx="3592473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User's frequency of exercise per week</a:t>
            </a:r>
            <a:endParaRPr lang="en-US" sz="1350" dirty="0"/>
          </a:p>
        </p:txBody>
      </p:sp>
      <p:sp>
        <p:nvSpPr>
          <p:cNvPr id="35" name="Shape 32"/>
          <p:cNvSpPr/>
          <p:nvPr/>
        </p:nvSpPr>
        <p:spPr>
          <a:xfrm>
            <a:off x="6110168" y="7232690"/>
            <a:ext cx="7896463" cy="50815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6" name="Text 33"/>
          <p:cNvSpPr/>
          <p:nvPr/>
        </p:nvSpPr>
        <p:spPr>
          <a:xfrm>
            <a:off x="6286143" y="7345918"/>
            <a:ext cx="3592473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Exercise Duration</a:t>
            </a:r>
            <a:endParaRPr lang="en-US" sz="1350" dirty="0"/>
          </a:p>
        </p:txBody>
      </p:sp>
      <p:sp>
        <p:nvSpPr>
          <p:cNvPr id="37" name="Text 34"/>
          <p:cNvSpPr/>
          <p:nvPr/>
        </p:nvSpPr>
        <p:spPr>
          <a:xfrm>
            <a:off x="10238184" y="7345918"/>
            <a:ext cx="3592473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User's typical duration of workout sessions</a:t>
            </a:r>
            <a:endParaRPr lang="en-US" sz="13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92106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Preprocessing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22515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87504" y="2310170"/>
            <a:ext cx="12287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22251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BMI Calculation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2715578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BMI (Body Mass Index) is calculated using the formula weight (kg) / height (m)^2, providing a measure of body fat.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222515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43939" y="2310170"/>
            <a:ext cx="19323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2225159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Activity Level Encoding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3069908"/>
            <a:ext cx="2927747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Activity levels are encoded into numerical values for use in the machine learning model, translating textual descriptions into numerical representations.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72928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52976" y="5814298"/>
            <a:ext cx="19192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57292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Normalization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6219706"/>
            <a:ext cx="681930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Features are normalized to a common scale, ensuring that all variables contribute equally to the model's prediction process, preventing bias due to differing scales.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696872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Calorie Prediction Model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368665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Random Forest Regressor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 Random Forest model is used to predict an individual's daily calorie requirement based on their characteristics.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Evaluation Metrics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39685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The model's performance is evaluated using metrics like Mean Squared Error (MSE), which measures the average squared difference between predicted and actual values.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1730" y="678418"/>
            <a:ext cx="7673340" cy="13132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150"/>
              </a:lnSpc>
              <a:buNone/>
            </a:pPr>
            <a:r>
              <a:rPr lang="en-US" sz="41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Food Recommendation System</a:t>
            </a:r>
            <a:endParaRPr lang="en-US" sz="41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1730" y="2306717"/>
            <a:ext cx="1050488" cy="168068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587258" y="2516743"/>
            <a:ext cx="2626162" cy="328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Dietary Preferences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7587258" y="2970967"/>
            <a:ext cx="6307812" cy="6724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The system considers user dietary preferences, ensuring recommendations align with their dietary restrictions.</a:t>
            </a:r>
            <a:endParaRPr lang="en-US" sz="16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21730" y="3987403"/>
            <a:ext cx="1050488" cy="168068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587258" y="4197429"/>
            <a:ext cx="2626162" cy="328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Calorie Constraints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7587258" y="4651653"/>
            <a:ext cx="6307812" cy="6724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The system recommends food options that adhere to the user's calorie requirements, calculated by the prediction model.</a:t>
            </a:r>
            <a:endParaRPr lang="en-US" sz="16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21730" y="5668089"/>
            <a:ext cx="1050488" cy="188297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587258" y="5878116"/>
            <a:ext cx="2626162" cy="328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Fallback Logic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7587258" y="6332339"/>
            <a:ext cx="6307812" cy="1008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If the system cannot find suitable food recommendations based on preferences and constraints, it provides fallback options based on nutritional needs.</a:t>
            </a:r>
            <a:endParaRPr lang="en-US" sz="16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99703" y="723900"/>
            <a:ext cx="7717393" cy="12739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Exercise Recommendation System</a:t>
            </a:r>
            <a:endParaRPr lang="en-US" sz="40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9703" y="2303502"/>
            <a:ext cx="509468" cy="50946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99703" y="3016687"/>
            <a:ext cx="3248978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Health Condition-Specific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6199703" y="3457456"/>
            <a:ext cx="3705820" cy="13044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Recommendations are adjusted based on the user's pre-existing health conditions, ensuring safety and effectiveness.</a:t>
            </a:r>
            <a:endParaRPr lang="en-US" sz="16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11157" y="2303502"/>
            <a:ext cx="509468" cy="50946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211157" y="3016687"/>
            <a:ext cx="2944654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Activity Level Matching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10211157" y="3457456"/>
            <a:ext cx="3705939" cy="978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Exercise recommendations align with the user's activity level, promoting gradual progress and avoiding overexertion.</a:t>
            </a:r>
            <a:endParaRPr lang="en-US" sz="16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99703" y="5373291"/>
            <a:ext cx="509468" cy="50946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199703" y="6086475"/>
            <a:ext cx="2547818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Variety of Activities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6199703" y="6527244"/>
            <a:ext cx="3705820" cy="978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The system offers a range of exercise options, incorporating cardiovascular, strength training, and flexibility exercises.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071" y="595551"/>
            <a:ext cx="5414963" cy="676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00"/>
              </a:lnSpc>
              <a:buNone/>
            </a:pPr>
            <a:r>
              <a:rPr lang="en-US" sz="42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Gradio Interface</a:t>
            </a:r>
            <a:endParaRPr lang="en-US" sz="42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4655" y="1705570"/>
            <a:ext cx="2163842" cy="194083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87641" y="2717959"/>
            <a:ext cx="97750" cy="433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400"/>
              </a:lnSpc>
              <a:buNone/>
            </a:pPr>
            <a:r>
              <a:rPr lang="en-US" sz="21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100" dirty="0"/>
          </a:p>
        </p:txBody>
      </p:sp>
      <p:sp>
        <p:nvSpPr>
          <p:cNvPr id="5" name="Text 2"/>
          <p:cNvSpPr/>
          <p:nvPr/>
        </p:nvSpPr>
        <p:spPr>
          <a:xfrm>
            <a:off x="5335072" y="2095381"/>
            <a:ext cx="2707481" cy="3383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User Input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5335072" y="2563654"/>
            <a:ext cx="8320683" cy="6929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Users provide their personal information, including age, gender, height, weight, activity level, dietary preferences, and health conditions.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5172551" y="3658195"/>
            <a:ext cx="8645723" cy="15240"/>
          </a:xfrm>
          <a:prstGeom prst="roundRect">
            <a:avLst>
              <a:gd name="adj" fmla="val 596928"/>
            </a:avLst>
          </a:prstGeom>
          <a:solidFill>
            <a:srgbClr val="4A2C85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2734" y="3700463"/>
            <a:ext cx="4327684" cy="1940838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59662" y="4454247"/>
            <a:ext cx="153829" cy="433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400"/>
              </a:lnSpc>
              <a:buNone/>
            </a:pPr>
            <a:r>
              <a:rPr lang="en-US" sz="21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100" dirty="0"/>
          </a:p>
        </p:txBody>
      </p:sp>
      <p:sp>
        <p:nvSpPr>
          <p:cNvPr id="10" name="Text 6"/>
          <p:cNvSpPr/>
          <p:nvPr/>
        </p:nvSpPr>
        <p:spPr>
          <a:xfrm>
            <a:off x="6416993" y="4090273"/>
            <a:ext cx="4415909" cy="3383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Personalized Recommendations</a:t>
            </a:r>
            <a:endParaRPr lang="en-US" sz="2100" dirty="0"/>
          </a:p>
        </p:txBody>
      </p:sp>
      <p:sp>
        <p:nvSpPr>
          <p:cNvPr id="11" name="Text 7"/>
          <p:cNvSpPr/>
          <p:nvPr/>
        </p:nvSpPr>
        <p:spPr>
          <a:xfrm>
            <a:off x="6416993" y="4558546"/>
            <a:ext cx="7238762" cy="6929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The system provides tailored recommendations based on the user's input, including calorie requirements, food suggestions, and workout routines.</a:t>
            </a:r>
            <a:endParaRPr lang="en-US" sz="1700" dirty="0"/>
          </a:p>
        </p:txBody>
      </p:sp>
      <p:sp>
        <p:nvSpPr>
          <p:cNvPr id="12" name="Shape 8"/>
          <p:cNvSpPr/>
          <p:nvPr/>
        </p:nvSpPr>
        <p:spPr>
          <a:xfrm>
            <a:off x="6254472" y="5653088"/>
            <a:ext cx="7563803" cy="15240"/>
          </a:xfrm>
          <a:prstGeom prst="roundRect">
            <a:avLst>
              <a:gd name="adj" fmla="val 596928"/>
            </a:avLst>
          </a:prstGeom>
          <a:solidFill>
            <a:srgbClr val="4A2C85"/>
          </a:solidFill>
          <a:ln/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0813" y="5695355"/>
            <a:ext cx="6491526" cy="1940838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60257" y="6449139"/>
            <a:ext cx="152638" cy="433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400"/>
              </a:lnSpc>
              <a:buNone/>
            </a:pPr>
            <a:r>
              <a:rPr lang="en-US" sz="21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100" dirty="0"/>
          </a:p>
        </p:txBody>
      </p:sp>
      <p:sp>
        <p:nvSpPr>
          <p:cNvPr id="15" name="Text 10"/>
          <p:cNvSpPr/>
          <p:nvPr/>
        </p:nvSpPr>
        <p:spPr>
          <a:xfrm>
            <a:off x="7498913" y="5911929"/>
            <a:ext cx="2707481" cy="3383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Interactive Features</a:t>
            </a:r>
            <a:endParaRPr lang="en-US" sz="2100" dirty="0"/>
          </a:p>
        </p:txBody>
      </p:sp>
      <p:sp>
        <p:nvSpPr>
          <p:cNvPr id="16" name="Text 11"/>
          <p:cNvSpPr/>
          <p:nvPr/>
        </p:nvSpPr>
        <p:spPr>
          <a:xfrm>
            <a:off x="7498913" y="6380202"/>
            <a:ext cx="6156841" cy="1039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The Gradio interface allows users to adjust their input parameters, receive updated recommendations in real time, and explore different options.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541</Words>
  <Application>Microsoft Office PowerPoint</Application>
  <PresentationFormat>Custom</PresentationFormat>
  <Paragraphs>77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Montserrat</vt:lpstr>
      <vt:lpstr>Heebo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Anzal hussain Anzal</cp:lastModifiedBy>
  <cp:revision>2</cp:revision>
  <dcterms:created xsi:type="dcterms:W3CDTF">2024-12-28T13:35:14Z</dcterms:created>
  <dcterms:modified xsi:type="dcterms:W3CDTF">2024-12-30T08:11:59Z</dcterms:modified>
</cp:coreProperties>
</file>